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1"/>
  </p:sldMasterIdLst>
  <p:sldIdLst>
    <p:sldId id="256" r:id="rId2"/>
    <p:sldId id="262" r:id="rId3"/>
    <p:sldId id="261" r:id="rId4"/>
    <p:sldId id="264" r:id="rId5"/>
    <p:sldId id="265" r:id="rId6"/>
    <p:sldId id="263" r:id="rId7"/>
    <p:sldId id="272" r:id="rId8"/>
    <p:sldId id="267" r:id="rId9"/>
    <p:sldId id="268" r:id="rId10"/>
    <p:sldId id="273"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2"/>
    <p:restoredTop sz="94201"/>
  </p:normalViewPr>
  <p:slideViewPr>
    <p:cSldViewPr snapToGrid="0" snapToObjects="1">
      <p:cViewPr>
        <p:scale>
          <a:sx n="108" d="100"/>
          <a:sy n="108" d="100"/>
        </p:scale>
        <p:origin x="200"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AAD347D-5ACD-4C99-B74B-A9C85AD731AF}" type="datetimeFigureOut">
              <a:rPr lang="en-US" smtClean="0"/>
              <a:t>11/24/18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379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6560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509A250-FF31-4206-8172-F9D3106AACB1}" type="datetimeFigureOut">
              <a:rPr lang="en-US" smtClean="0"/>
              <a:t>11/24/18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4530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595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9796027F-7875-4030-9381-8BD8C4F21935}" type="datetimeFigureOut">
              <a:rPr lang="en-US" smtClean="0"/>
              <a:t>11/24/18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661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796027F-7875-4030-9381-8BD8C4F21935}" type="datetimeFigureOut">
              <a:rPr lang="en-US" smtClean="0"/>
              <a:t>11/24/18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462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796027F-7875-4030-9381-8BD8C4F21935}" type="datetimeFigureOut">
              <a:rPr lang="en-US" smtClean="0"/>
              <a:t>11/24/18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62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97414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509A250-FF31-4206-8172-F9D3106AACB1}" type="datetimeFigureOut">
              <a:rPr lang="en-US" smtClean="0"/>
              <a:t>11/24/18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592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3527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509A250-FF31-4206-8172-F9D3106AACB1}" type="datetimeFigureOut">
              <a:rPr lang="en-US" smtClean="0"/>
              <a:t>11/24/18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813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AAD347D-5ACD-4C99-B74B-A9C85AD731AF}" type="datetimeFigureOut">
              <a:rPr lang="en-US" smtClean="0"/>
              <a:t>11/24/18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230803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866A-0799-424D-87CF-00A3E2132CB3}"/>
              </a:ext>
            </a:extLst>
          </p:cNvPr>
          <p:cNvSpPr>
            <a:spLocks noGrp="1"/>
          </p:cNvSpPr>
          <p:nvPr>
            <p:ph type="ctrTitle"/>
          </p:nvPr>
        </p:nvSpPr>
        <p:spPr/>
        <p:txBody>
          <a:bodyPr/>
          <a:lstStyle/>
          <a:p>
            <a:r>
              <a:rPr lang="en-US" dirty="0" err="1"/>
              <a:t>Homezilla</a:t>
            </a:r>
            <a:r>
              <a:rPr lang="en-US" dirty="0"/>
              <a:t> : Attracting buyers through better photos</a:t>
            </a:r>
          </a:p>
        </p:txBody>
      </p:sp>
      <p:sp>
        <p:nvSpPr>
          <p:cNvPr id="3" name="Subtitle 2">
            <a:extLst>
              <a:ext uri="{FF2B5EF4-FFF2-40B4-BE49-F238E27FC236}">
                <a16:creationId xmlns:a16="http://schemas.microsoft.com/office/drawing/2014/main" id="{9CD2374E-A31A-2049-B1FC-079D2DC3C4D8}"/>
              </a:ext>
            </a:extLst>
          </p:cNvPr>
          <p:cNvSpPr>
            <a:spLocks noGrp="1"/>
          </p:cNvSpPr>
          <p:nvPr>
            <p:ph type="subTitle" idx="1"/>
          </p:nvPr>
        </p:nvSpPr>
        <p:spPr/>
        <p:txBody>
          <a:bodyPr>
            <a:normAutofit fontScale="92500" lnSpcReduction="20000"/>
          </a:bodyPr>
          <a:lstStyle/>
          <a:p>
            <a:endParaRPr lang="en-US" dirty="0"/>
          </a:p>
          <a:p>
            <a:r>
              <a:rPr lang="en-US" dirty="0"/>
              <a:t>By</a:t>
            </a:r>
          </a:p>
          <a:p>
            <a:r>
              <a:rPr lang="en-US" dirty="0"/>
              <a:t>Srija Gupta</a:t>
            </a:r>
          </a:p>
          <a:p>
            <a:r>
              <a:rPr lang="en-US" dirty="0"/>
              <a:t>UIN:656331239</a:t>
            </a:r>
          </a:p>
        </p:txBody>
      </p:sp>
    </p:spTree>
    <p:extLst>
      <p:ext uri="{BB962C8B-B14F-4D97-AF65-F5344CB8AC3E}">
        <p14:creationId xmlns:p14="http://schemas.microsoft.com/office/powerpoint/2010/main" val="349012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4FC9F-474E-D941-AE34-A1E1E0F066DB}"/>
              </a:ext>
            </a:extLst>
          </p:cNvPr>
          <p:cNvPicPr>
            <a:picLocks noChangeAspect="1"/>
          </p:cNvPicPr>
          <p:nvPr/>
        </p:nvPicPr>
        <p:blipFill>
          <a:blip r:embed="rId2"/>
          <a:stretch>
            <a:fillRect/>
          </a:stretch>
        </p:blipFill>
        <p:spPr>
          <a:xfrm>
            <a:off x="0" y="0"/>
            <a:ext cx="8407400" cy="863600"/>
          </a:xfrm>
          <a:prstGeom prst="rect">
            <a:avLst/>
          </a:prstGeom>
        </p:spPr>
      </p:pic>
      <p:pic>
        <p:nvPicPr>
          <p:cNvPr id="3" name="Picture 2">
            <a:extLst>
              <a:ext uri="{FF2B5EF4-FFF2-40B4-BE49-F238E27FC236}">
                <a16:creationId xmlns:a16="http://schemas.microsoft.com/office/drawing/2014/main" id="{3C17ADDE-24B4-984E-86C9-386BF3A67DCB}"/>
              </a:ext>
            </a:extLst>
          </p:cNvPr>
          <p:cNvPicPr>
            <a:picLocks noChangeAspect="1"/>
          </p:cNvPicPr>
          <p:nvPr/>
        </p:nvPicPr>
        <p:blipFill>
          <a:blip r:embed="rId3"/>
          <a:stretch>
            <a:fillRect/>
          </a:stretch>
        </p:blipFill>
        <p:spPr>
          <a:xfrm>
            <a:off x="0" y="863600"/>
            <a:ext cx="8407400" cy="680192"/>
          </a:xfrm>
          <a:prstGeom prst="rect">
            <a:avLst/>
          </a:prstGeom>
        </p:spPr>
      </p:pic>
      <p:pic>
        <p:nvPicPr>
          <p:cNvPr id="4" name="Picture 3">
            <a:extLst>
              <a:ext uri="{FF2B5EF4-FFF2-40B4-BE49-F238E27FC236}">
                <a16:creationId xmlns:a16="http://schemas.microsoft.com/office/drawing/2014/main" id="{D7335CF7-4B02-994D-AA89-D09453E5D094}"/>
              </a:ext>
            </a:extLst>
          </p:cNvPr>
          <p:cNvPicPr>
            <a:picLocks noChangeAspect="1"/>
          </p:cNvPicPr>
          <p:nvPr/>
        </p:nvPicPr>
        <p:blipFill>
          <a:blip r:embed="rId4"/>
          <a:stretch>
            <a:fillRect/>
          </a:stretch>
        </p:blipFill>
        <p:spPr>
          <a:xfrm>
            <a:off x="0" y="1543792"/>
            <a:ext cx="8407400" cy="680192"/>
          </a:xfrm>
          <a:prstGeom prst="rect">
            <a:avLst/>
          </a:prstGeom>
        </p:spPr>
      </p:pic>
      <p:pic>
        <p:nvPicPr>
          <p:cNvPr id="5" name="Picture 4">
            <a:extLst>
              <a:ext uri="{FF2B5EF4-FFF2-40B4-BE49-F238E27FC236}">
                <a16:creationId xmlns:a16="http://schemas.microsoft.com/office/drawing/2014/main" id="{D050E310-A3FD-C946-80DB-D80C6994E8FC}"/>
              </a:ext>
            </a:extLst>
          </p:cNvPr>
          <p:cNvPicPr>
            <a:picLocks noChangeAspect="1"/>
          </p:cNvPicPr>
          <p:nvPr/>
        </p:nvPicPr>
        <p:blipFill>
          <a:blip r:embed="rId5"/>
          <a:stretch>
            <a:fillRect/>
          </a:stretch>
        </p:blipFill>
        <p:spPr>
          <a:xfrm>
            <a:off x="-1" y="2223984"/>
            <a:ext cx="8407399" cy="680192"/>
          </a:xfrm>
          <a:prstGeom prst="rect">
            <a:avLst/>
          </a:prstGeom>
        </p:spPr>
      </p:pic>
      <p:sp>
        <p:nvSpPr>
          <p:cNvPr id="6" name="TextBox 5">
            <a:extLst>
              <a:ext uri="{FF2B5EF4-FFF2-40B4-BE49-F238E27FC236}">
                <a16:creationId xmlns:a16="http://schemas.microsoft.com/office/drawing/2014/main" id="{AD9897C5-C62F-EB43-82CF-10F060C7E581}"/>
              </a:ext>
            </a:extLst>
          </p:cNvPr>
          <p:cNvSpPr txBox="1"/>
          <p:nvPr/>
        </p:nvSpPr>
        <p:spPr>
          <a:xfrm>
            <a:off x="8953995" y="581891"/>
            <a:ext cx="2897579" cy="646331"/>
          </a:xfrm>
          <a:prstGeom prst="rect">
            <a:avLst/>
          </a:prstGeom>
          <a:noFill/>
        </p:spPr>
        <p:txBody>
          <a:bodyPr wrap="square" rtlCol="0">
            <a:spAutoFit/>
          </a:bodyPr>
          <a:lstStyle/>
          <a:p>
            <a:r>
              <a:rPr lang="en-US" dirty="0"/>
              <a:t>Tag 3: living-</a:t>
            </a:r>
            <a:r>
              <a:rPr lang="en-US" dirty="0" err="1"/>
              <a:t>chair,living</a:t>
            </a:r>
            <a:r>
              <a:rPr lang="en-US" dirty="0"/>
              <a:t>-fireplace, </a:t>
            </a:r>
            <a:r>
              <a:rPr lang="en-US" dirty="0" err="1"/>
              <a:t>street,garden</a:t>
            </a:r>
            <a:endParaRPr lang="en-US" dirty="0"/>
          </a:p>
        </p:txBody>
      </p:sp>
      <p:pic>
        <p:nvPicPr>
          <p:cNvPr id="7" name="Picture 6">
            <a:extLst>
              <a:ext uri="{FF2B5EF4-FFF2-40B4-BE49-F238E27FC236}">
                <a16:creationId xmlns:a16="http://schemas.microsoft.com/office/drawing/2014/main" id="{3E1D2328-8D9E-4D4E-9CD1-959AA8AE4E67}"/>
              </a:ext>
            </a:extLst>
          </p:cNvPr>
          <p:cNvPicPr>
            <a:picLocks noChangeAspect="1"/>
          </p:cNvPicPr>
          <p:nvPr/>
        </p:nvPicPr>
        <p:blipFill>
          <a:blip r:embed="rId6"/>
          <a:stretch>
            <a:fillRect/>
          </a:stretch>
        </p:blipFill>
        <p:spPr>
          <a:xfrm>
            <a:off x="-12205" y="3584368"/>
            <a:ext cx="8419603" cy="1333500"/>
          </a:xfrm>
          <a:prstGeom prst="rect">
            <a:avLst/>
          </a:prstGeom>
        </p:spPr>
      </p:pic>
      <p:pic>
        <p:nvPicPr>
          <p:cNvPr id="8" name="Picture 7">
            <a:extLst>
              <a:ext uri="{FF2B5EF4-FFF2-40B4-BE49-F238E27FC236}">
                <a16:creationId xmlns:a16="http://schemas.microsoft.com/office/drawing/2014/main" id="{F02D7B13-42F6-0F4A-904E-24F306195066}"/>
              </a:ext>
            </a:extLst>
          </p:cNvPr>
          <p:cNvPicPr>
            <a:picLocks noChangeAspect="1"/>
          </p:cNvPicPr>
          <p:nvPr/>
        </p:nvPicPr>
        <p:blipFill>
          <a:blip r:embed="rId7"/>
          <a:stretch>
            <a:fillRect/>
          </a:stretch>
        </p:blipFill>
        <p:spPr>
          <a:xfrm>
            <a:off x="0" y="4917868"/>
            <a:ext cx="8407398" cy="1371600"/>
          </a:xfrm>
          <a:prstGeom prst="rect">
            <a:avLst/>
          </a:prstGeom>
        </p:spPr>
      </p:pic>
      <p:sp>
        <p:nvSpPr>
          <p:cNvPr id="9" name="TextBox 8">
            <a:extLst>
              <a:ext uri="{FF2B5EF4-FFF2-40B4-BE49-F238E27FC236}">
                <a16:creationId xmlns:a16="http://schemas.microsoft.com/office/drawing/2014/main" id="{6AB65988-F3BC-AC41-A74E-79F3ED1E23AF}"/>
              </a:ext>
            </a:extLst>
          </p:cNvPr>
          <p:cNvSpPr txBox="1"/>
          <p:nvPr/>
        </p:nvSpPr>
        <p:spPr>
          <a:xfrm>
            <a:off x="8953995" y="3895106"/>
            <a:ext cx="2766950" cy="369332"/>
          </a:xfrm>
          <a:prstGeom prst="rect">
            <a:avLst/>
          </a:prstGeom>
          <a:noFill/>
        </p:spPr>
        <p:txBody>
          <a:bodyPr wrap="square" rtlCol="0">
            <a:spAutoFit/>
          </a:bodyPr>
          <a:lstStyle/>
          <a:p>
            <a:r>
              <a:rPr lang="en-US" dirty="0"/>
              <a:t>Tag 2: water-</a:t>
            </a:r>
            <a:r>
              <a:rPr lang="en-US" dirty="0" err="1"/>
              <a:t>front,front</a:t>
            </a:r>
            <a:endParaRPr lang="en-US" dirty="0"/>
          </a:p>
        </p:txBody>
      </p:sp>
    </p:spTree>
    <p:extLst>
      <p:ext uri="{BB962C8B-B14F-4D97-AF65-F5344CB8AC3E}">
        <p14:creationId xmlns:p14="http://schemas.microsoft.com/office/powerpoint/2010/main" val="320141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0F1A8-F0B4-2148-A956-073B5C012273}"/>
              </a:ext>
            </a:extLst>
          </p:cNvPr>
          <p:cNvSpPr txBox="1"/>
          <p:nvPr/>
        </p:nvSpPr>
        <p:spPr>
          <a:xfrm>
            <a:off x="1246908" y="1555668"/>
            <a:ext cx="10189029" cy="646331"/>
          </a:xfrm>
          <a:prstGeom prst="rect">
            <a:avLst/>
          </a:prstGeom>
          <a:noFill/>
        </p:spPr>
        <p:txBody>
          <a:bodyPr wrap="square" rtlCol="0">
            <a:spAutoFit/>
          </a:bodyPr>
          <a:lstStyle/>
          <a:p>
            <a:r>
              <a:rPr lang="en-US" b="1" dirty="0"/>
              <a:t>Conclusion: </a:t>
            </a:r>
            <a:r>
              <a:rPr lang="en-US" dirty="0"/>
              <a:t>Pictures showing Bath-faucet, Bath-shower, living windows, Counters, Sink, living chair, living-window and waterfront were most attractive</a:t>
            </a:r>
          </a:p>
        </p:txBody>
      </p:sp>
      <p:sp>
        <p:nvSpPr>
          <p:cNvPr id="3" name="Rectangle 2">
            <a:extLst>
              <a:ext uri="{FF2B5EF4-FFF2-40B4-BE49-F238E27FC236}">
                <a16:creationId xmlns:a16="http://schemas.microsoft.com/office/drawing/2014/main" id="{BD0FB688-D57F-2341-898A-E145DF545589}"/>
              </a:ext>
            </a:extLst>
          </p:cNvPr>
          <p:cNvSpPr/>
          <p:nvPr/>
        </p:nvSpPr>
        <p:spPr>
          <a:xfrm>
            <a:off x="3002573" y="679264"/>
            <a:ext cx="4239302" cy="369332"/>
          </a:xfrm>
          <a:prstGeom prst="rect">
            <a:avLst/>
          </a:prstGeom>
        </p:spPr>
        <p:txBody>
          <a:bodyPr wrap="none">
            <a:spAutoFit/>
          </a:bodyPr>
          <a:lstStyle/>
          <a:p>
            <a:r>
              <a:rPr lang="en-US" b="1" dirty="0"/>
              <a:t>Which Photos were most attractive?</a:t>
            </a:r>
          </a:p>
        </p:txBody>
      </p:sp>
    </p:spTree>
    <p:extLst>
      <p:ext uri="{BB962C8B-B14F-4D97-AF65-F5344CB8AC3E}">
        <p14:creationId xmlns:p14="http://schemas.microsoft.com/office/powerpoint/2010/main" val="343127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269D78-A7BC-844E-BE5D-691653CF4436}"/>
              </a:ext>
            </a:extLst>
          </p:cNvPr>
          <p:cNvSpPr txBox="1"/>
          <p:nvPr/>
        </p:nvSpPr>
        <p:spPr>
          <a:xfrm>
            <a:off x="1698171" y="457200"/>
            <a:ext cx="7739743" cy="523220"/>
          </a:xfrm>
          <a:prstGeom prst="rect">
            <a:avLst/>
          </a:prstGeom>
          <a:noFill/>
        </p:spPr>
        <p:txBody>
          <a:bodyPr wrap="square" rtlCol="0">
            <a:spAutoFit/>
          </a:bodyPr>
          <a:lstStyle/>
          <a:p>
            <a:pPr algn="ctr"/>
            <a:r>
              <a:rPr lang="en-US" sz="2800" b="1" dirty="0"/>
              <a:t>Data Cleaning</a:t>
            </a:r>
          </a:p>
        </p:txBody>
      </p:sp>
      <p:sp>
        <p:nvSpPr>
          <p:cNvPr id="3" name="TextBox 2">
            <a:extLst>
              <a:ext uri="{FF2B5EF4-FFF2-40B4-BE49-F238E27FC236}">
                <a16:creationId xmlns:a16="http://schemas.microsoft.com/office/drawing/2014/main" id="{BF178F9F-2E37-B746-887A-AD6FB087EFA0}"/>
              </a:ext>
            </a:extLst>
          </p:cNvPr>
          <p:cNvSpPr txBox="1"/>
          <p:nvPr/>
        </p:nvSpPr>
        <p:spPr>
          <a:xfrm>
            <a:off x="0" y="1273578"/>
            <a:ext cx="6096000" cy="5355312"/>
          </a:xfrm>
          <a:prstGeom prst="rect">
            <a:avLst/>
          </a:prstGeom>
          <a:solidFill>
            <a:schemeClr val="accent1"/>
          </a:solidFill>
        </p:spPr>
        <p:txBody>
          <a:bodyPr wrap="square" rtlCol="0">
            <a:spAutoFit/>
          </a:bodyPr>
          <a:lstStyle/>
          <a:p>
            <a:pPr marL="285750" indent="-285750">
              <a:buFont typeface="Arial" panose="020B0604020202020204" pitchFamily="34" charset="0"/>
              <a:buChar char="•"/>
            </a:pPr>
            <a:r>
              <a:rPr lang="en-US" dirty="0">
                <a:solidFill>
                  <a:schemeClr val="bg1"/>
                </a:solidFill>
              </a:rPr>
              <a:t>Merged the datasets  62 listing properties and Browsing data on Web ID.  There were 29491 observations of 24 variables.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Dropped the rows with NA values from subtype and were left with 29470 observation. Converted subtype, bedrooms, bathrooms </a:t>
            </a:r>
            <a:r>
              <a:rPr lang="en-US" dirty="0" err="1">
                <a:solidFill>
                  <a:schemeClr val="bg1"/>
                </a:solidFill>
              </a:rPr>
              <a:t>etc</a:t>
            </a:r>
            <a:r>
              <a:rPr lang="en-US" dirty="0">
                <a:solidFill>
                  <a:schemeClr val="bg1"/>
                </a:solidFill>
              </a:rPr>
              <a:t> into factors.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Good sign was when Time Viewed was greater than equal to 3 seconds, so a new column </a:t>
            </a:r>
            <a:r>
              <a:rPr lang="en-US" dirty="0" err="1">
                <a:solidFill>
                  <a:schemeClr val="bg1"/>
                </a:solidFill>
              </a:rPr>
              <a:t>time_view</a:t>
            </a:r>
            <a:r>
              <a:rPr lang="en-US" dirty="0">
                <a:solidFill>
                  <a:schemeClr val="bg1"/>
                </a:solidFill>
              </a:rPr>
              <a:t> was created with time &lt;3 seconds being assigned as “0” and time viewed&gt;=3 seconds was assigned as “1”.</a:t>
            </a: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Assuming that a person spends a maximum of 1 minute viewing a particular photo, all rows with Time Viewed data &gt; 60 seconds  was dropped.</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27102EA6-2546-B34B-BF86-00A1064BADF8}"/>
              </a:ext>
            </a:extLst>
          </p:cNvPr>
          <p:cNvPicPr>
            <a:picLocks noChangeAspect="1"/>
          </p:cNvPicPr>
          <p:nvPr/>
        </p:nvPicPr>
        <p:blipFill>
          <a:blip r:embed="rId2"/>
          <a:stretch>
            <a:fillRect/>
          </a:stretch>
        </p:blipFill>
        <p:spPr>
          <a:xfrm>
            <a:off x="6276813" y="1511085"/>
            <a:ext cx="5443995" cy="2336800"/>
          </a:xfrm>
          <a:prstGeom prst="rect">
            <a:avLst/>
          </a:prstGeom>
        </p:spPr>
      </p:pic>
    </p:spTree>
    <p:extLst>
      <p:ext uri="{BB962C8B-B14F-4D97-AF65-F5344CB8AC3E}">
        <p14:creationId xmlns:p14="http://schemas.microsoft.com/office/powerpoint/2010/main" val="399098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AA522-5A52-4E4C-A5FF-5141B0CAE82B}"/>
              </a:ext>
            </a:extLst>
          </p:cNvPr>
          <p:cNvSpPr txBox="1"/>
          <p:nvPr/>
        </p:nvSpPr>
        <p:spPr>
          <a:xfrm>
            <a:off x="881742" y="408214"/>
            <a:ext cx="9552215" cy="523220"/>
          </a:xfrm>
          <a:prstGeom prst="rect">
            <a:avLst/>
          </a:prstGeom>
          <a:noFill/>
        </p:spPr>
        <p:txBody>
          <a:bodyPr wrap="square" rtlCol="0">
            <a:spAutoFit/>
          </a:bodyPr>
          <a:lstStyle/>
          <a:p>
            <a:pPr algn="ctr"/>
            <a:r>
              <a:rPr lang="en-US" sz="2800" b="1" dirty="0"/>
              <a:t>Was the sequence of photos important?</a:t>
            </a:r>
          </a:p>
        </p:txBody>
      </p:sp>
      <p:graphicFrame>
        <p:nvGraphicFramePr>
          <p:cNvPr id="4" name="Table 3">
            <a:extLst>
              <a:ext uri="{FF2B5EF4-FFF2-40B4-BE49-F238E27FC236}">
                <a16:creationId xmlns:a16="http://schemas.microsoft.com/office/drawing/2014/main" id="{D02C7745-A372-9043-AC0C-3B88D14CF546}"/>
              </a:ext>
            </a:extLst>
          </p:cNvPr>
          <p:cNvGraphicFramePr>
            <a:graphicFrameLocks noGrp="1"/>
          </p:cNvGraphicFramePr>
          <p:nvPr>
            <p:extLst>
              <p:ext uri="{D42A27DB-BD31-4B8C-83A1-F6EECF244321}">
                <p14:modId xmlns:p14="http://schemas.microsoft.com/office/powerpoint/2010/main" val="3404881093"/>
              </p:ext>
            </p:extLst>
          </p:nvPr>
        </p:nvGraphicFramePr>
        <p:xfrm>
          <a:off x="361227" y="1336678"/>
          <a:ext cx="5962084" cy="1315118"/>
        </p:xfrm>
        <a:graphic>
          <a:graphicData uri="http://schemas.openxmlformats.org/drawingml/2006/table">
            <a:tbl>
              <a:tblPr firstRow="1" bandRow="1">
                <a:tableStyleId>{5C22544A-7EE6-4342-B048-85BDC9FD1C3A}</a:tableStyleId>
              </a:tblPr>
              <a:tblGrid>
                <a:gridCol w="1490521">
                  <a:extLst>
                    <a:ext uri="{9D8B030D-6E8A-4147-A177-3AD203B41FA5}">
                      <a16:colId xmlns:a16="http://schemas.microsoft.com/office/drawing/2014/main" val="4027670914"/>
                    </a:ext>
                  </a:extLst>
                </a:gridCol>
                <a:gridCol w="1490521">
                  <a:extLst>
                    <a:ext uri="{9D8B030D-6E8A-4147-A177-3AD203B41FA5}">
                      <a16:colId xmlns:a16="http://schemas.microsoft.com/office/drawing/2014/main" val="1986298279"/>
                    </a:ext>
                  </a:extLst>
                </a:gridCol>
                <a:gridCol w="1490521">
                  <a:extLst>
                    <a:ext uri="{9D8B030D-6E8A-4147-A177-3AD203B41FA5}">
                      <a16:colId xmlns:a16="http://schemas.microsoft.com/office/drawing/2014/main" val="2315947647"/>
                    </a:ext>
                  </a:extLst>
                </a:gridCol>
                <a:gridCol w="1490521">
                  <a:extLst>
                    <a:ext uri="{9D8B030D-6E8A-4147-A177-3AD203B41FA5}">
                      <a16:colId xmlns:a16="http://schemas.microsoft.com/office/drawing/2014/main" val="3108645889"/>
                    </a:ext>
                  </a:extLst>
                </a:gridCol>
              </a:tblGrid>
              <a:tr h="573438">
                <a:tc>
                  <a:txBody>
                    <a:bodyPr/>
                    <a:lstStyle/>
                    <a:p>
                      <a:r>
                        <a:rPr lang="en-US" dirty="0" err="1"/>
                        <a:t>Time_View</a:t>
                      </a:r>
                      <a:endParaRPr lang="en-US" dirty="0"/>
                    </a:p>
                  </a:txBody>
                  <a:tcPr/>
                </a:tc>
                <a:tc>
                  <a:txBody>
                    <a:bodyPr/>
                    <a:lstStyle/>
                    <a:p>
                      <a:r>
                        <a:rPr lang="en-US" dirty="0" err="1"/>
                        <a:t>Firstpage</a:t>
                      </a:r>
                      <a:endParaRPr lang="en-US" dirty="0"/>
                    </a:p>
                  </a:txBody>
                  <a:tcPr/>
                </a:tc>
                <a:tc>
                  <a:txBody>
                    <a:bodyPr/>
                    <a:lstStyle/>
                    <a:p>
                      <a:r>
                        <a:rPr lang="en-US" dirty="0"/>
                        <a:t>Left</a:t>
                      </a:r>
                    </a:p>
                  </a:txBody>
                  <a:tcPr/>
                </a:tc>
                <a:tc>
                  <a:txBody>
                    <a:bodyPr/>
                    <a:lstStyle/>
                    <a:p>
                      <a:r>
                        <a:rPr lang="en-US" dirty="0"/>
                        <a:t>Right</a:t>
                      </a:r>
                    </a:p>
                  </a:txBody>
                  <a:tcPr/>
                </a:tc>
                <a:extLst>
                  <a:ext uri="{0D108BD9-81ED-4DB2-BD59-A6C34878D82A}">
                    <a16:rowId xmlns:a16="http://schemas.microsoft.com/office/drawing/2014/main" val="194581807"/>
                  </a:ext>
                </a:extLst>
              </a:tr>
              <a:tr h="370840">
                <a:tc>
                  <a:txBody>
                    <a:bodyPr/>
                    <a:lstStyle/>
                    <a:p>
                      <a:r>
                        <a:rPr lang="en-US" dirty="0"/>
                        <a:t>0</a:t>
                      </a:r>
                    </a:p>
                  </a:txBody>
                  <a:tcPr/>
                </a:tc>
                <a:tc>
                  <a:txBody>
                    <a:bodyPr/>
                    <a:lstStyle/>
                    <a:p>
                      <a:r>
                        <a:rPr lang="en-US" dirty="0"/>
                        <a:t>38</a:t>
                      </a:r>
                    </a:p>
                  </a:txBody>
                  <a:tcPr/>
                </a:tc>
                <a:tc>
                  <a:txBody>
                    <a:bodyPr/>
                    <a:lstStyle/>
                    <a:p>
                      <a:r>
                        <a:rPr lang="en-US" dirty="0"/>
                        <a:t>1650</a:t>
                      </a:r>
                    </a:p>
                  </a:txBody>
                  <a:tcPr/>
                </a:tc>
                <a:tc>
                  <a:txBody>
                    <a:bodyPr/>
                    <a:lstStyle/>
                    <a:p>
                      <a:r>
                        <a:rPr lang="en-US" dirty="0"/>
                        <a:t>14409</a:t>
                      </a:r>
                    </a:p>
                  </a:txBody>
                  <a:tcPr/>
                </a:tc>
                <a:extLst>
                  <a:ext uri="{0D108BD9-81ED-4DB2-BD59-A6C34878D82A}">
                    <a16:rowId xmlns:a16="http://schemas.microsoft.com/office/drawing/2014/main" val="2744583131"/>
                  </a:ext>
                </a:extLst>
              </a:tr>
              <a:tr h="370840">
                <a:tc>
                  <a:txBody>
                    <a:bodyPr/>
                    <a:lstStyle/>
                    <a:p>
                      <a:r>
                        <a:rPr lang="en-US" dirty="0"/>
                        <a:t>1</a:t>
                      </a:r>
                    </a:p>
                  </a:txBody>
                  <a:tcPr/>
                </a:tc>
                <a:tc>
                  <a:txBody>
                    <a:bodyPr/>
                    <a:lstStyle/>
                    <a:p>
                      <a:r>
                        <a:rPr lang="en-US" dirty="0"/>
                        <a:t>1935</a:t>
                      </a:r>
                    </a:p>
                  </a:txBody>
                  <a:tcPr/>
                </a:tc>
                <a:tc>
                  <a:txBody>
                    <a:bodyPr/>
                    <a:lstStyle/>
                    <a:p>
                      <a:r>
                        <a:rPr lang="en-US" dirty="0"/>
                        <a:t>937</a:t>
                      </a:r>
                    </a:p>
                  </a:txBody>
                  <a:tcPr/>
                </a:tc>
                <a:tc>
                  <a:txBody>
                    <a:bodyPr/>
                    <a:lstStyle/>
                    <a:p>
                      <a:r>
                        <a:rPr lang="en-US" dirty="0"/>
                        <a:t>10501</a:t>
                      </a:r>
                    </a:p>
                  </a:txBody>
                  <a:tcPr/>
                </a:tc>
                <a:extLst>
                  <a:ext uri="{0D108BD9-81ED-4DB2-BD59-A6C34878D82A}">
                    <a16:rowId xmlns:a16="http://schemas.microsoft.com/office/drawing/2014/main" val="119611546"/>
                  </a:ext>
                </a:extLst>
              </a:tr>
            </a:tbl>
          </a:graphicData>
        </a:graphic>
      </p:graphicFrame>
      <p:pic>
        <p:nvPicPr>
          <p:cNvPr id="5" name="Picture 4">
            <a:extLst>
              <a:ext uri="{FF2B5EF4-FFF2-40B4-BE49-F238E27FC236}">
                <a16:creationId xmlns:a16="http://schemas.microsoft.com/office/drawing/2014/main" id="{A5714B49-6E00-3445-961E-02B10763B874}"/>
              </a:ext>
            </a:extLst>
          </p:cNvPr>
          <p:cNvPicPr>
            <a:picLocks noChangeAspect="1"/>
          </p:cNvPicPr>
          <p:nvPr/>
        </p:nvPicPr>
        <p:blipFill>
          <a:blip r:embed="rId2"/>
          <a:stretch>
            <a:fillRect/>
          </a:stretch>
        </p:blipFill>
        <p:spPr>
          <a:xfrm>
            <a:off x="361227" y="3057040"/>
            <a:ext cx="6159500" cy="3073400"/>
          </a:xfrm>
          <a:prstGeom prst="rect">
            <a:avLst/>
          </a:prstGeom>
        </p:spPr>
      </p:pic>
      <p:sp>
        <p:nvSpPr>
          <p:cNvPr id="6" name="TextBox 5">
            <a:extLst>
              <a:ext uri="{FF2B5EF4-FFF2-40B4-BE49-F238E27FC236}">
                <a16:creationId xmlns:a16="http://schemas.microsoft.com/office/drawing/2014/main" id="{D3899794-F085-1245-950B-E4BC2D59AEC4}"/>
              </a:ext>
            </a:extLst>
          </p:cNvPr>
          <p:cNvSpPr txBox="1"/>
          <p:nvPr/>
        </p:nvSpPr>
        <p:spPr>
          <a:xfrm>
            <a:off x="7384648" y="3429000"/>
            <a:ext cx="4155311" cy="2585323"/>
          </a:xfrm>
          <a:prstGeom prst="rect">
            <a:avLst/>
          </a:prstGeom>
          <a:noFill/>
        </p:spPr>
        <p:txBody>
          <a:bodyPr wrap="square" rtlCol="0">
            <a:spAutoFit/>
          </a:bodyPr>
          <a:lstStyle/>
          <a:p>
            <a:pPr algn="just"/>
            <a:r>
              <a:rPr lang="en-US" dirty="0"/>
              <a:t>We have more right swiped direction as compared to left swipes, but it is mostly because we read from left to right and also from the data above, we see that time spent on a photo doesn’t depend on whether the user arrived at it from left swipe or right swipe. So, the sequence of photos weren’t important.</a:t>
            </a:r>
          </a:p>
        </p:txBody>
      </p:sp>
      <p:sp>
        <p:nvSpPr>
          <p:cNvPr id="7" name="TextBox 6">
            <a:extLst>
              <a:ext uri="{FF2B5EF4-FFF2-40B4-BE49-F238E27FC236}">
                <a16:creationId xmlns:a16="http://schemas.microsoft.com/office/drawing/2014/main" id="{AE5BF04C-C254-9944-B978-833E5281BBC2}"/>
              </a:ext>
            </a:extLst>
          </p:cNvPr>
          <p:cNvSpPr txBox="1"/>
          <p:nvPr/>
        </p:nvSpPr>
        <p:spPr>
          <a:xfrm>
            <a:off x="7268705" y="1120898"/>
            <a:ext cx="4271254" cy="1754326"/>
          </a:xfrm>
          <a:prstGeom prst="rect">
            <a:avLst/>
          </a:prstGeom>
          <a:noFill/>
        </p:spPr>
        <p:txBody>
          <a:bodyPr wrap="square" rtlCol="0">
            <a:spAutoFit/>
          </a:bodyPr>
          <a:lstStyle/>
          <a:p>
            <a:pPr algn="just"/>
            <a:r>
              <a:rPr lang="en-US" dirty="0"/>
              <a:t>We didn’t have the  sequence for the first picture, from this table we can determine the number of unique customer visiting our site ,who really spent more than 3 seconds were approximately 1935/1970= 0.98</a:t>
            </a:r>
          </a:p>
        </p:txBody>
      </p:sp>
    </p:spTree>
    <p:extLst>
      <p:ext uri="{BB962C8B-B14F-4D97-AF65-F5344CB8AC3E}">
        <p14:creationId xmlns:p14="http://schemas.microsoft.com/office/powerpoint/2010/main" val="370817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176BB9-8426-C84C-AD96-F048BACDB553}"/>
              </a:ext>
            </a:extLst>
          </p:cNvPr>
          <p:cNvSpPr/>
          <p:nvPr/>
        </p:nvSpPr>
        <p:spPr>
          <a:xfrm>
            <a:off x="2847919" y="163895"/>
            <a:ext cx="6953320" cy="461665"/>
          </a:xfrm>
          <a:prstGeom prst="rect">
            <a:avLst/>
          </a:prstGeom>
        </p:spPr>
        <p:txBody>
          <a:bodyPr wrap="square">
            <a:spAutoFit/>
          </a:bodyPr>
          <a:lstStyle/>
          <a:p>
            <a:r>
              <a:rPr lang="en-US" sz="2400" b="1" dirty="0"/>
              <a:t>Was the type of photos important?</a:t>
            </a:r>
          </a:p>
        </p:txBody>
      </p:sp>
      <p:graphicFrame>
        <p:nvGraphicFramePr>
          <p:cNvPr id="4" name="Table 3">
            <a:extLst>
              <a:ext uri="{FF2B5EF4-FFF2-40B4-BE49-F238E27FC236}">
                <a16:creationId xmlns:a16="http://schemas.microsoft.com/office/drawing/2014/main" id="{0FB858D7-4EEA-D24D-AB55-E2A73E2D5A8A}"/>
              </a:ext>
            </a:extLst>
          </p:cNvPr>
          <p:cNvGraphicFramePr>
            <a:graphicFrameLocks noGrp="1"/>
          </p:cNvGraphicFramePr>
          <p:nvPr>
            <p:extLst>
              <p:ext uri="{D42A27DB-BD31-4B8C-83A1-F6EECF244321}">
                <p14:modId xmlns:p14="http://schemas.microsoft.com/office/powerpoint/2010/main" val="233781872"/>
              </p:ext>
            </p:extLst>
          </p:nvPr>
        </p:nvGraphicFramePr>
        <p:xfrm>
          <a:off x="360895" y="588937"/>
          <a:ext cx="11470208" cy="6183822"/>
        </p:xfrm>
        <a:graphic>
          <a:graphicData uri="http://schemas.openxmlformats.org/drawingml/2006/table">
            <a:tbl>
              <a:tblPr firstRow="1" bandRow="1">
                <a:tableStyleId>{5C22544A-7EE6-4342-B048-85BDC9FD1C3A}</a:tableStyleId>
              </a:tblPr>
              <a:tblGrid>
                <a:gridCol w="5935579">
                  <a:extLst>
                    <a:ext uri="{9D8B030D-6E8A-4147-A177-3AD203B41FA5}">
                      <a16:colId xmlns:a16="http://schemas.microsoft.com/office/drawing/2014/main" val="433703742"/>
                    </a:ext>
                  </a:extLst>
                </a:gridCol>
                <a:gridCol w="5534629">
                  <a:extLst>
                    <a:ext uri="{9D8B030D-6E8A-4147-A177-3AD203B41FA5}">
                      <a16:colId xmlns:a16="http://schemas.microsoft.com/office/drawing/2014/main" val="4040254507"/>
                    </a:ext>
                  </a:extLst>
                </a:gridCol>
              </a:tblGrid>
              <a:tr h="580865">
                <a:tc>
                  <a:txBody>
                    <a:bodyPr/>
                    <a:lstStyle/>
                    <a:p>
                      <a:pPr algn="ctr"/>
                      <a:r>
                        <a:rPr lang="en-US" dirty="0"/>
                        <a:t>NUMBER OF BEDROOMS</a:t>
                      </a:r>
                    </a:p>
                  </a:txBody>
                  <a:tcPr/>
                </a:tc>
                <a:tc>
                  <a:txBody>
                    <a:bodyPr/>
                    <a:lstStyle/>
                    <a:p>
                      <a:pPr algn="ctr"/>
                      <a:r>
                        <a:rPr lang="en-US" dirty="0"/>
                        <a:t>AREA OF THE PROPERTY</a:t>
                      </a:r>
                    </a:p>
                  </a:txBody>
                  <a:tcPr/>
                </a:tc>
                <a:extLst>
                  <a:ext uri="{0D108BD9-81ED-4DB2-BD59-A6C34878D82A}">
                    <a16:rowId xmlns:a16="http://schemas.microsoft.com/office/drawing/2014/main" val="2203482670"/>
                  </a:ext>
                </a:extLst>
              </a:tr>
              <a:tr h="193855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0064673"/>
                  </a:ext>
                </a:extLst>
              </a:tr>
              <a:tr h="3664398">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endParaRPr lang="en-US" dirty="0"/>
                    </a:p>
                  </a:txBody>
                  <a:tcPr/>
                </a:tc>
                <a:extLst>
                  <a:ext uri="{0D108BD9-81ED-4DB2-BD59-A6C34878D82A}">
                    <a16:rowId xmlns:a16="http://schemas.microsoft.com/office/drawing/2014/main" val="89262905"/>
                  </a:ext>
                </a:extLst>
              </a:tr>
            </a:tbl>
          </a:graphicData>
        </a:graphic>
      </p:graphicFrame>
      <p:sp>
        <p:nvSpPr>
          <p:cNvPr id="10" name="TextBox 9">
            <a:extLst>
              <a:ext uri="{FF2B5EF4-FFF2-40B4-BE49-F238E27FC236}">
                <a16:creationId xmlns:a16="http://schemas.microsoft.com/office/drawing/2014/main" id="{D56459F6-E5BC-3C41-96A2-41416CC247F0}"/>
              </a:ext>
            </a:extLst>
          </p:cNvPr>
          <p:cNvSpPr txBox="1"/>
          <p:nvPr/>
        </p:nvSpPr>
        <p:spPr>
          <a:xfrm>
            <a:off x="526942" y="6121832"/>
            <a:ext cx="5168895" cy="646331"/>
          </a:xfrm>
          <a:prstGeom prst="rect">
            <a:avLst/>
          </a:prstGeom>
          <a:noFill/>
        </p:spPr>
        <p:txBody>
          <a:bodyPr wrap="square" rtlCol="0">
            <a:spAutoFit/>
          </a:bodyPr>
          <a:lstStyle/>
          <a:p>
            <a:r>
              <a:rPr lang="en-US" dirty="0"/>
              <a:t>Pictures with houses having 3 bedrooms or 7 bedrooms were mostly viewed longer</a:t>
            </a:r>
          </a:p>
        </p:txBody>
      </p:sp>
      <p:pic>
        <p:nvPicPr>
          <p:cNvPr id="14" name="Picture 13">
            <a:extLst>
              <a:ext uri="{FF2B5EF4-FFF2-40B4-BE49-F238E27FC236}">
                <a16:creationId xmlns:a16="http://schemas.microsoft.com/office/drawing/2014/main" id="{D7D51E1B-F5C3-324D-AEC2-4193990DF65F}"/>
              </a:ext>
            </a:extLst>
          </p:cNvPr>
          <p:cNvPicPr>
            <a:picLocks noChangeAspect="1"/>
          </p:cNvPicPr>
          <p:nvPr/>
        </p:nvPicPr>
        <p:blipFill>
          <a:blip r:embed="rId2"/>
          <a:stretch>
            <a:fillRect/>
          </a:stretch>
        </p:blipFill>
        <p:spPr>
          <a:xfrm>
            <a:off x="53791" y="1226769"/>
            <a:ext cx="5642046" cy="3869021"/>
          </a:xfrm>
          <a:prstGeom prst="rect">
            <a:avLst/>
          </a:prstGeom>
        </p:spPr>
      </p:pic>
      <p:pic>
        <p:nvPicPr>
          <p:cNvPr id="17" name="Picture 16">
            <a:extLst>
              <a:ext uri="{FF2B5EF4-FFF2-40B4-BE49-F238E27FC236}">
                <a16:creationId xmlns:a16="http://schemas.microsoft.com/office/drawing/2014/main" id="{7F0DE8C1-1988-394B-B483-1E6CBFB6CB5C}"/>
              </a:ext>
            </a:extLst>
          </p:cNvPr>
          <p:cNvPicPr>
            <a:picLocks noChangeAspect="1"/>
          </p:cNvPicPr>
          <p:nvPr/>
        </p:nvPicPr>
        <p:blipFill>
          <a:blip r:embed="rId3"/>
          <a:stretch>
            <a:fillRect/>
          </a:stretch>
        </p:blipFill>
        <p:spPr>
          <a:xfrm>
            <a:off x="360894" y="5037759"/>
            <a:ext cx="5321495" cy="921266"/>
          </a:xfrm>
          <a:prstGeom prst="rect">
            <a:avLst/>
          </a:prstGeom>
        </p:spPr>
      </p:pic>
      <p:pic>
        <p:nvPicPr>
          <p:cNvPr id="18" name="Picture 17">
            <a:extLst>
              <a:ext uri="{FF2B5EF4-FFF2-40B4-BE49-F238E27FC236}">
                <a16:creationId xmlns:a16="http://schemas.microsoft.com/office/drawing/2014/main" id="{C461AADA-8B64-9748-93B7-70287F9E4D8B}"/>
              </a:ext>
            </a:extLst>
          </p:cNvPr>
          <p:cNvPicPr>
            <a:picLocks noChangeAspect="1"/>
          </p:cNvPicPr>
          <p:nvPr/>
        </p:nvPicPr>
        <p:blipFill>
          <a:blip r:embed="rId4"/>
          <a:stretch>
            <a:fillRect/>
          </a:stretch>
        </p:blipFill>
        <p:spPr>
          <a:xfrm>
            <a:off x="6403104" y="1226769"/>
            <a:ext cx="5427999" cy="3810990"/>
          </a:xfrm>
          <a:prstGeom prst="rect">
            <a:avLst/>
          </a:prstGeom>
        </p:spPr>
      </p:pic>
      <p:pic>
        <p:nvPicPr>
          <p:cNvPr id="19" name="Picture 18">
            <a:extLst>
              <a:ext uri="{FF2B5EF4-FFF2-40B4-BE49-F238E27FC236}">
                <a16:creationId xmlns:a16="http://schemas.microsoft.com/office/drawing/2014/main" id="{CEE96608-2C0D-4341-8CC6-F08E552C8814}"/>
              </a:ext>
            </a:extLst>
          </p:cNvPr>
          <p:cNvPicPr>
            <a:picLocks noChangeAspect="1"/>
          </p:cNvPicPr>
          <p:nvPr/>
        </p:nvPicPr>
        <p:blipFill>
          <a:blip r:embed="rId5"/>
          <a:stretch>
            <a:fillRect/>
          </a:stretch>
        </p:blipFill>
        <p:spPr>
          <a:xfrm>
            <a:off x="6391291" y="5074095"/>
            <a:ext cx="2844800" cy="749300"/>
          </a:xfrm>
          <a:prstGeom prst="rect">
            <a:avLst/>
          </a:prstGeom>
        </p:spPr>
      </p:pic>
      <p:sp>
        <p:nvSpPr>
          <p:cNvPr id="20" name="TextBox 19">
            <a:extLst>
              <a:ext uri="{FF2B5EF4-FFF2-40B4-BE49-F238E27FC236}">
                <a16:creationId xmlns:a16="http://schemas.microsoft.com/office/drawing/2014/main" id="{FBA208A3-B95B-5147-803C-4BFB1E324758}"/>
              </a:ext>
            </a:extLst>
          </p:cNvPr>
          <p:cNvSpPr txBox="1"/>
          <p:nvPr/>
        </p:nvSpPr>
        <p:spPr>
          <a:xfrm>
            <a:off x="6362633" y="5846569"/>
            <a:ext cx="5746916" cy="1477328"/>
          </a:xfrm>
          <a:prstGeom prst="rect">
            <a:avLst/>
          </a:prstGeom>
          <a:noFill/>
        </p:spPr>
        <p:txBody>
          <a:bodyPr wrap="square" rtlCol="0">
            <a:spAutoFit/>
          </a:bodyPr>
          <a:lstStyle/>
          <a:p>
            <a:pPr lvl="0" defTabSz="914400">
              <a:defRPr/>
            </a:pPr>
            <a:r>
              <a:rPr lang="en-US" dirty="0"/>
              <a:t>Binned the </a:t>
            </a:r>
            <a:r>
              <a:rPr lang="en-US" dirty="0" err="1"/>
              <a:t>sqfoot</a:t>
            </a:r>
            <a:r>
              <a:rPr lang="en-US" dirty="0"/>
              <a:t> area: area&lt;1000=&gt; small, 1000&lt;=area&lt;=1500 =&gt;medium, 1500&lt;area&lt;=3000 =&gt;big and area&gt;3000 =&gt;very big.</a:t>
            </a:r>
          </a:p>
          <a:p>
            <a:pPr lvl="0" defTabSz="914400">
              <a:defRPr/>
            </a:pPr>
            <a:endParaRPr lang="en-US" dirty="0"/>
          </a:p>
          <a:p>
            <a:endParaRPr lang="en-US" dirty="0"/>
          </a:p>
        </p:txBody>
      </p:sp>
    </p:spTree>
    <p:extLst>
      <p:ext uri="{BB962C8B-B14F-4D97-AF65-F5344CB8AC3E}">
        <p14:creationId xmlns:p14="http://schemas.microsoft.com/office/powerpoint/2010/main" val="4078396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176BB9-8426-C84C-AD96-F048BACDB553}"/>
              </a:ext>
            </a:extLst>
          </p:cNvPr>
          <p:cNvSpPr/>
          <p:nvPr/>
        </p:nvSpPr>
        <p:spPr>
          <a:xfrm>
            <a:off x="3043087" y="454835"/>
            <a:ext cx="4515181" cy="369332"/>
          </a:xfrm>
          <a:prstGeom prst="rect">
            <a:avLst/>
          </a:prstGeom>
        </p:spPr>
        <p:txBody>
          <a:bodyPr wrap="square">
            <a:spAutoFit/>
          </a:bodyPr>
          <a:lstStyle/>
          <a:p>
            <a:r>
              <a:rPr lang="en-US" b="1" dirty="0"/>
              <a:t>Was the type of photos important?</a:t>
            </a:r>
          </a:p>
        </p:txBody>
      </p:sp>
      <p:graphicFrame>
        <p:nvGraphicFramePr>
          <p:cNvPr id="4" name="Table 3">
            <a:extLst>
              <a:ext uri="{FF2B5EF4-FFF2-40B4-BE49-F238E27FC236}">
                <a16:creationId xmlns:a16="http://schemas.microsoft.com/office/drawing/2014/main" id="{0FB858D7-4EEA-D24D-AB55-E2A73E2D5A8A}"/>
              </a:ext>
            </a:extLst>
          </p:cNvPr>
          <p:cNvGraphicFramePr>
            <a:graphicFrameLocks noGrp="1"/>
          </p:cNvGraphicFramePr>
          <p:nvPr>
            <p:extLst>
              <p:ext uri="{D42A27DB-BD31-4B8C-83A1-F6EECF244321}">
                <p14:modId xmlns:p14="http://schemas.microsoft.com/office/powerpoint/2010/main" val="868348908"/>
              </p:ext>
            </p:extLst>
          </p:nvPr>
        </p:nvGraphicFramePr>
        <p:xfrm>
          <a:off x="0" y="824165"/>
          <a:ext cx="11769017" cy="6089587"/>
        </p:xfrm>
        <a:graphic>
          <a:graphicData uri="http://schemas.openxmlformats.org/drawingml/2006/table">
            <a:tbl>
              <a:tblPr firstRow="1" bandRow="1">
                <a:tableStyleId>{5C22544A-7EE6-4342-B048-85BDC9FD1C3A}</a:tableStyleId>
              </a:tblPr>
              <a:tblGrid>
                <a:gridCol w="5703376">
                  <a:extLst>
                    <a:ext uri="{9D8B030D-6E8A-4147-A177-3AD203B41FA5}">
                      <a16:colId xmlns:a16="http://schemas.microsoft.com/office/drawing/2014/main" val="433703742"/>
                    </a:ext>
                  </a:extLst>
                </a:gridCol>
                <a:gridCol w="6065641">
                  <a:extLst>
                    <a:ext uri="{9D8B030D-6E8A-4147-A177-3AD203B41FA5}">
                      <a16:colId xmlns:a16="http://schemas.microsoft.com/office/drawing/2014/main" val="4040254507"/>
                    </a:ext>
                  </a:extLst>
                </a:gridCol>
              </a:tblGrid>
              <a:tr h="893241">
                <a:tc>
                  <a:txBody>
                    <a:bodyPr/>
                    <a:lstStyle/>
                    <a:p>
                      <a:pPr algn="ctr"/>
                      <a:r>
                        <a:rPr lang="en-US" dirty="0"/>
                        <a:t>NUMBER OF BATHROOMS</a:t>
                      </a:r>
                    </a:p>
                  </a:txBody>
                  <a:tcPr/>
                </a:tc>
                <a:tc>
                  <a:txBody>
                    <a:bodyPr/>
                    <a:lstStyle/>
                    <a:p>
                      <a:pPr algn="ctr"/>
                      <a:r>
                        <a:rPr lang="en-US" dirty="0"/>
                        <a:t> SUBTYPE: CONDO, DETACHED,TOWNHOUSE</a:t>
                      </a:r>
                    </a:p>
                  </a:txBody>
                  <a:tcPr/>
                </a:tc>
                <a:extLst>
                  <a:ext uri="{0D108BD9-81ED-4DB2-BD59-A6C34878D82A}">
                    <a16:rowId xmlns:a16="http://schemas.microsoft.com/office/drawing/2014/main" val="2203482670"/>
                  </a:ext>
                </a:extLst>
              </a:tr>
              <a:tr h="208738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70064673"/>
                  </a:ext>
                </a:extLst>
              </a:tr>
              <a:tr h="3053209">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Single Family Detached apartments pictures were viewed more ,than the condo apartments’ photo and then townhouse.</a:t>
                      </a:r>
                    </a:p>
                    <a:p>
                      <a:endParaRPr lang="en-US" dirty="0"/>
                    </a:p>
                  </a:txBody>
                  <a:tcPr/>
                </a:tc>
                <a:extLst>
                  <a:ext uri="{0D108BD9-81ED-4DB2-BD59-A6C34878D82A}">
                    <a16:rowId xmlns:a16="http://schemas.microsoft.com/office/drawing/2014/main" val="89262905"/>
                  </a:ext>
                </a:extLst>
              </a:tr>
            </a:tbl>
          </a:graphicData>
        </a:graphic>
      </p:graphicFrame>
      <p:pic>
        <p:nvPicPr>
          <p:cNvPr id="8" name="Picture 7">
            <a:extLst>
              <a:ext uri="{FF2B5EF4-FFF2-40B4-BE49-F238E27FC236}">
                <a16:creationId xmlns:a16="http://schemas.microsoft.com/office/drawing/2014/main" id="{5784BACF-16A2-0B4B-ABA4-26AE3D9D3B5E}"/>
              </a:ext>
            </a:extLst>
          </p:cNvPr>
          <p:cNvPicPr>
            <a:picLocks noChangeAspect="1"/>
          </p:cNvPicPr>
          <p:nvPr/>
        </p:nvPicPr>
        <p:blipFill>
          <a:blip r:embed="rId2"/>
          <a:stretch>
            <a:fillRect/>
          </a:stretch>
        </p:blipFill>
        <p:spPr>
          <a:xfrm>
            <a:off x="0" y="1399777"/>
            <a:ext cx="5445216" cy="3306126"/>
          </a:xfrm>
          <a:prstGeom prst="rect">
            <a:avLst/>
          </a:prstGeom>
        </p:spPr>
      </p:pic>
      <p:sp>
        <p:nvSpPr>
          <p:cNvPr id="10" name="TextBox 9">
            <a:extLst>
              <a:ext uri="{FF2B5EF4-FFF2-40B4-BE49-F238E27FC236}">
                <a16:creationId xmlns:a16="http://schemas.microsoft.com/office/drawing/2014/main" id="{D56459F6-E5BC-3C41-96A2-41416CC247F0}"/>
              </a:ext>
            </a:extLst>
          </p:cNvPr>
          <p:cNvSpPr txBox="1"/>
          <p:nvPr/>
        </p:nvSpPr>
        <p:spPr>
          <a:xfrm>
            <a:off x="239261" y="5736273"/>
            <a:ext cx="5205955" cy="923330"/>
          </a:xfrm>
          <a:prstGeom prst="rect">
            <a:avLst/>
          </a:prstGeom>
          <a:noFill/>
        </p:spPr>
        <p:txBody>
          <a:bodyPr wrap="square" rtlCol="0">
            <a:spAutoFit/>
          </a:bodyPr>
          <a:lstStyle/>
          <a:p>
            <a:r>
              <a:rPr lang="en-US" dirty="0"/>
              <a:t>Pictures with houses having 4 bathrooms or 6 bathrooms are generally preferred, however, not very significant.</a:t>
            </a:r>
          </a:p>
        </p:txBody>
      </p:sp>
      <p:pic>
        <p:nvPicPr>
          <p:cNvPr id="11" name="Picture 10">
            <a:extLst>
              <a:ext uri="{FF2B5EF4-FFF2-40B4-BE49-F238E27FC236}">
                <a16:creationId xmlns:a16="http://schemas.microsoft.com/office/drawing/2014/main" id="{905AB105-4218-7443-908E-E671F65E063B}"/>
              </a:ext>
            </a:extLst>
          </p:cNvPr>
          <p:cNvPicPr>
            <a:picLocks noChangeAspect="1"/>
          </p:cNvPicPr>
          <p:nvPr/>
        </p:nvPicPr>
        <p:blipFill>
          <a:blip r:embed="rId3"/>
          <a:stretch>
            <a:fillRect/>
          </a:stretch>
        </p:blipFill>
        <p:spPr>
          <a:xfrm>
            <a:off x="6096000" y="4705903"/>
            <a:ext cx="5673017" cy="900463"/>
          </a:xfrm>
          <a:prstGeom prst="rect">
            <a:avLst/>
          </a:prstGeom>
        </p:spPr>
      </p:pic>
      <p:pic>
        <p:nvPicPr>
          <p:cNvPr id="12" name="Picture 11">
            <a:extLst>
              <a:ext uri="{FF2B5EF4-FFF2-40B4-BE49-F238E27FC236}">
                <a16:creationId xmlns:a16="http://schemas.microsoft.com/office/drawing/2014/main" id="{C3A3DF8D-8C26-AA48-808F-66AABB91B746}"/>
              </a:ext>
            </a:extLst>
          </p:cNvPr>
          <p:cNvPicPr>
            <a:picLocks noChangeAspect="1"/>
          </p:cNvPicPr>
          <p:nvPr/>
        </p:nvPicPr>
        <p:blipFill>
          <a:blip r:embed="rId4"/>
          <a:stretch>
            <a:fillRect/>
          </a:stretch>
        </p:blipFill>
        <p:spPr>
          <a:xfrm>
            <a:off x="0" y="4705903"/>
            <a:ext cx="5445216" cy="985716"/>
          </a:xfrm>
          <a:prstGeom prst="rect">
            <a:avLst/>
          </a:prstGeom>
        </p:spPr>
      </p:pic>
      <p:pic>
        <p:nvPicPr>
          <p:cNvPr id="13" name="Picture 12">
            <a:extLst>
              <a:ext uri="{FF2B5EF4-FFF2-40B4-BE49-F238E27FC236}">
                <a16:creationId xmlns:a16="http://schemas.microsoft.com/office/drawing/2014/main" id="{BBC2A378-C525-E34E-9528-A0C7D8487267}"/>
              </a:ext>
            </a:extLst>
          </p:cNvPr>
          <p:cNvPicPr>
            <a:picLocks noChangeAspect="1"/>
          </p:cNvPicPr>
          <p:nvPr/>
        </p:nvPicPr>
        <p:blipFill>
          <a:blip r:embed="rId5"/>
          <a:stretch>
            <a:fillRect/>
          </a:stretch>
        </p:blipFill>
        <p:spPr>
          <a:xfrm>
            <a:off x="6096000" y="1399777"/>
            <a:ext cx="5673017" cy="3260916"/>
          </a:xfrm>
          <a:prstGeom prst="rect">
            <a:avLst/>
          </a:prstGeom>
        </p:spPr>
      </p:pic>
    </p:spTree>
    <p:extLst>
      <p:ext uri="{BB962C8B-B14F-4D97-AF65-F5344CB8AC3E}">
        <p14:creationId xmlns:p14="http://schemas.microsoft.com/office/powerpoint/2010/main" val="13478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2AA9E6-0BE1-004B-907F-58290BCFE29D}"/>
              </a:ext>
            </a:extLst>
          </p:cNvPr>
          <p:cNvSpPr/>
          <p:nvPr/>
        </p:nvSpPr>
        <p:spPr>
          <a:xfrm>
            <a:off x="1627377" y="417095"/>
            <a:ext cx="8543318" cy="523220"/>
          </a:xfrm>
          <a:prstGeom prst="rect">
            <a:avLst/>
          </a:prstGeom>
        </p:spPr>
        <p:txBody>
          <a:bodyPr wrap="square">
            <a:spAutoFit/>
          </a:bodyPr>
          <a:lstStyle/>
          <a:p>
            <a:pPr algn="ctr"/>
            <a:r>
              <a:rPr lang="en-US" sz="2800" b="1" dirty="0"/>
              <a:t>Was the type of photos important?</a:t>
            </a:r>
          </a:p>
        </p:txBody>
      </p:sp>
      <p:pic>
        <p:nvPicPr>
          <p:cNvPr id="4" name="Picture 3">
            <a:extLst>
              <a:ext uri="{FF2B5EF4-FFF2-40B4-BE49-F238E27FC236}">
                <a16:creationId xmlns:a16="http://schemas.microsoft.com/office/drawing/2014/main" id="{81BE67BB-704E-4C49-8EE4-D7A674AF640E}"/>
              </a:ext>
            </a:extLst>
          </p:cNvPr>
          <p:cNvPicPr>
            <a:picLocks noChangeAspect="1"/>
          </p:cNvPicPr>
          <p:nvPr/>
        </p:nvPicPr>
        <p:blipFill>
          <a:blip r:embed="rId2"/>
          <a:stretch>
            <a:fillRect/>
          </a:stretch>
        </p:blipFill>
        <p:spPr>
          <a:xfrm>
            <a:off x="0" y="1440706"/>
            <a:ext cx="6858000" cy="4165600"/>
          </a:xfrm>
          <a:prstGeom prst="rect">
            <a:avLst/>
          </a:prstGeom>
        </p:spPr>
      </p:pic>
      <p:sp>
        <p:nvSpPr>
          <p:cNvPr id="5" name="TextBox 4">
            <a:extLst>
              <a:ext uri="{FF2B5EF4-FFF2-40B4-BE49-F238E27FC236}">
                <a16:creationId xmlns:a16="http://schemas.microsoft.com/office/drawing/2014/main" id="{F394255F-9D9B-6A4F-9A6B-83903C6E627C}"/>
              </a:ext>
            </a:extLst>
          </p:cNvPr>
          <p:cNvSpPr txBox="1"/>
          <p:nvPr/>
        </p:nvSpPr>
        <p:spPr>
          <a:xfrm>
            <a:off x="7160217" y="1374838"/>
            <a:ext cx="4699909" cy="4247317"/>
          </a:xfrm>
          <a:prstGeom prst="rect">
            <a:avLst/>
          </a:prstGeom>
          <a:solidFill>
            <a:schemeClr val="accent1"/>
          </a:solidFill>
        </p:spPr>
        <p:txBody>
          <a:bodyPr wrap="square" rtlCol="0">
            <a:spAutoFit/>
          </a:bodyPr>
          <a:lstStyle/>
          <a:p>
            <a:pPr marL="285750" indent="-285750">
              <a:buFont typeface="Arial" panose="020B0604020202020204" pitchFamily="34" charset="0"/>
              <a:buChar char="•"/>
            </a:pPr>
            <a:r>
              <a:rPr lang="en-US" dirty="0">
                <a:solidFill>
                  <a:schemeClr val="bg1"/>
                </a:solidFill>
              </a:rPr>
              <a:t>It can be noted that the following type of photos which had house type as:</a:t>
            </a:r>
          </a:p>
          <a:p>
            <a:pPr marL="342900" indent="-342900">
              <a:buFont typeface="+mj-lt"/>
              <a:buAutoNum type="arabicPeriod"/>
            </a:pPr>
            <a:r>
              <a:rPr lang="en-US" dirty="0">
                <a:solidFill>
                  <a:schemeClr val="bg1"/>
                </a:solidFill>
              </a:rPr>
              <a:t>Subtype Townhouse,  bedrooms and  bathrooms were important attributes for house type.</a:t>
            </a:r>
          </a:p>
          <a:p>
            <a:pPr marL="342900" indent="-342900">
              <a:buFont typeface="+mj-lt"/>
              <a:buAutoNum type="arabicPeriod"/>
            </a:pPr>
            <a:r>
              <a:rPr lang="en-US" dirty="0">
                <a:solidFill>
                  <a:schemeClr val="bg1"/>
                </a:solidFill>
              </a:rPr>
              <a:t>With an unit increase in </a:t>
            </a:r>
            <a:r>
              <a:rPr lang="en-US" dirty="0" err="1">
                <a:solidFill>
                  <a:schemeClr val="bg1"/>
                </a:solidFill>
              </a:rPr>
              <a:t>sqfoot</a:t>
            </a:r>
            <a:r>
              <a:rPr lang="en-US" dirty="0">
                <a:solidFill>
                  <a:schemeClr val="bg1"/>
                </a:solidFill>
              </a:rPr>
              <a:t> area, the probability of viewing a photo increase by 2.6e-04 </a:t>
            </a:r>
          </a:p>
          <a:p>
            <a:pPr marL="342900" indent="-342900">
              <a:buFont typeface="+mj-lt"/>
              <a:buAutoNum type="arabicPeriod"/>
            </a:pPr>
            <a:r>
              <a:rPr lang="en-US" dirty="0">
                <a:solidFill>
                  <a:schemeClr val="bg1"/>
                </a:solidFill>
              </a:rPr>
              <a:t>With respect of houses with 1 bedroom , if its bedroom 3 the likelihood of time viewed changes by 2.21e-01.</a:t>
            </a:r>
          </a:p>
          <a:p>
            <a:pPr marL="342900" indent="-342900">
              <a:buFont typeface="+mj-lt"/>
              <a:buAutoNum type="arabicPeriod"/>
            </a:pPr>
            <a:r>
              <a:rPr lang="en-US" dirty="0">
                <a:solidFill>
                  <a:schemeClr val="bg1"/>
                </a:solidFill>
              </a:rPr>
              <a:t>With respect to houses with 1 bathroom , if the house has three </a:t>
            </a:r>
            <a:r>
              <a:rPr lang="en-US" dirty="0" err="1">
                <a:solidFill>
                  <a:schemeClr val="bg1"/>
                </a:solidFill>
              </a:rPr>
              <a:t>bathrooms,the</a:t>
            </a:r>
            <a:r>
              <a:rPr lang="en-US" dirty="0">
                <a:solidFill>
                  <a:schemeClr val="bg1"/>
                </a:solidFill>
              </a:rPr>
              <a:t> likelihood of the time viewed changes by 2.37e-01</a:t>
            </a:r>
          </a:p>
        </p:txBody>
      </p:sp>
    </p:spTree>
    <p:extLst>
      <p:ext uri="{BB962C8B-B14F-4D97-AF65-F5344CB8AC3E}">
        <p14:creationId xmlns:p14="http://schemas.microsoft.com/office/powerpoint/2010/main" val="317590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657A7-01ED-5B4F-8FC6-DB34FFEC8C41}"/>
              </a:ext>
            </a:extLst>
          </p:cNvPr>
          <p:cNvSpPr txBox="1"/>
          <p:nvPr/>
        </p:nvSpPr>
        <p:spPr>
          <a:xfrm>
            <a:off x="7008070" y="1155694"/>
            <a:ext cx="5085945" cy="2862322"/>
          </a:xfrm>
          <a:prstGeom prst="rect">
            <a:avLst/>
          </a:prstGeom>
          <a:solidFill>
            <a:schemeClr val="accent1"/>
          </a:solidFill>
        </p:spPr>
        <p:txBody>
          <a:bodyPr wrap="square" rtlCol="0">
            <a:spAutoFit/>
          </a:bodyPr>
          <a:lstStyle/>
          <a:p>
            <a:r>
              <a:rPr lang="en-US" b="1" dirty="0">
                <a:solidFill>
                  <a:schemeClr val="bg1"/>
                </a:solidFill>
              </a:rPr>
              <a:t>We see that the pictures with:</a:t>
            </a:r>
          </a:p>
          <a:p>
            <a:pPr marL="342900" indent="-342900">
              <a:buFont typeface="Arial" panose="020B0604020202020204" pitchFamily="34" charset="0"/>
              <a:buChar char="•"/>
            </a:pPr>
            <a:r>
              <a:rPr lang="en-US" dirty="0">
                <a:solidFill>
                  <a:schemeClr val="bg1"/>
                </a:solidFill>
              </a:rPr>
              <a:t>Dishwasher</a:t>
            </a:r>
          </a:p>
          <a:p>
            <a:pPr marL="342900" indent="-342900">
              <a:buFont typeface="Arial" panose="020B0604020202020204" pitchFamily="34" charset="0"/>
              <a:buChar char="•"/>
            </a:pPr>
            <a:r>
              <a:rPr lang="en-US" dirty="0">
                <a:solidFill>
                  <a:schemeClr val="bg1"/>
                </a:solidFill>
              </a:rPr>
              <a:t>Sink</a:t>
            </a:r>
          </a:p>
          <a:p>
            <a:pPr marL="342900" indent="-342900">
              <a:buFont typeface="Arial" panose="020B0604020202020204" pitchFamily="34" charset="0"/>
              <a:buChar char="•"/>
            </a:pPr>
            <a:r>
              <a:rPr lang="en-US" dirty="0">
                <a:solidFill>
                  <a:schemeClr val="bg1"/>
                </a:solidFill>
              </a:rPr>
              <a:t>Cabinets</a:t>
            </a:r>
          </a:p>
          <a:p>
            <a:pPr marL="342900" indent="-342900">
              <a:buFont typeface="Arial" panose="020B0604020202020204" pitchFamily="34" charset="0"/>
              <a:buChar char="•"/>
            </a:pPr>
            <a:r>
              <a:rPr lang="en-US" dirty="0">
                <a:solidFill>
                  <a:schemeClr val="bg1"/>
                </a:solidFill>
              </a:rPr>
              <a:t>Living-fireplace</a:t>
            </a:r>
          </a:p>
          <a:p>
            <a:pPr marL="342900" indent="-342900">
              <a:buFont typeface="Arial" panose="020B0604020202020204" pitchFamily="34" charset="0"/>
              <a:buChar char="•"/>
            </a:pPr>
            <a:r>
              <a:rPr lang="en-US" dirty="0">
                <a:solidFill>
                  <a:schemeClr val="bg1"/>
                </a:solidFill>
              </a:rPr>
              <a:t>Living-Couch</a:t>
            </a:r>
          </a:p>
          <a:p>
            <a:r>
              <a:rPr lang="en-US" b="1" dirty="0"/>
              <a:t>Conclusion: The  Interior of the house depicting pictures of  Living room, Kitchen,cabinets,counters,sink,fireplace,bath-faucet,dishwasher.</a:t>
            </a:r>
          </a:p>
        </p:txBody>
      </p:sp>
      <p:sp>
        <p:nvSpPr>
          <p:cNvPr id="5" name="TextBox 4">
            <a:extLst>
              <a:ext uri="{FF2B5EF4-FFF2-40B4-BE49-F238E27FC236}">
                <a16:creationId xmlns:a16="http://schemas.microsoft.com/office/drawing/2014/main" id="{53A5FF8D-3047-6849-BE9C-58CDC170F218}"/>
              </a:ext>
            </a:extLst>
          </p:cNvPr>
          <p:cNvSpPr txBox="1"/>
          <p:nvPr/>
        </p:nvSpPr>
        <p:spPr>
          <a:xfrm>
            <a:off x="3068664" y="480447"/>
            <a:ext cx="6469143" cy="800219"/>
          </a:xfrm>
          <a:prstGeom prst="rect">
            <a:avLst/>
          </a:prstGeom>
          <a:noFill/>
        </p:spPr>
        <p:txBody>
          <a:bodyPr wrap="none" rtlCol="0">
            <a:spAutoFit/>
          </a:bodyPr>
          <a:lstStyle/>
          <a:p>
            <a:r>
              <a:rPr lang="en-US" sz="2800" b="1" dirty="0"/>
              <a:t>Which Photos were most attractive?</a:t>
            </a:r>
          </a:p>
          <a:p>
            <a:endParaRPr lang="en-US" dirty="0"/>
          </a:p>
        </p:txBody>
      </p:sp>
      <p:pic>
        <p:nvPicPr>
          <p:cNvPr id="6" name="Picture 5">
            <a:extLst>
              <a:ext uri="{FF2B5EF4-FFF2-40B4-BE49-F238E27FC236}">
                <a16:creationId xmlns:a16="http://schemas.microsoft.com/office/drawing/2014/main" id="{B4EA1DEC-800E-D447-AA47-D982940CEF0A}"/>
              </a:ext>
            </a:extLst>
          </p:cNvPr>
          <p:cNvPicPr>
            <a:picLocks noChangeAspect="1"/>
          </p:cNvPicPr>
          <p:nvPr/>
        </p:nvPicPr>
        <p:blipFill>
          <a:blip r:embed="rId2"/>
          <a:stretch>
            <a:fillRect/>
          </a:stretch>
        </p:blipFill>
        <p:spPr>
          <a:xfrm>
            <a:off x="459029" y="1155693"/>
            <a:ext cx="6282734" cy="5473700"/>
          </a:xfrm>
          <a:prstGeom prst="rect">
            <a:avLst/>
          </a:prstGeom>
        </p:spPr>
      </p:pic>
      <p:pic>
        <p:nvPicPr>
          <p:cNvPr id="4" name="Picture 3">
            <a:extLst>
              <a:ext uri="{FF2B5EF4-FFF2-40B4-BE49-F238E27FC236}">
                <a16:creationId xmlns:a16="http://schemas.microsoft.com/office/drawing/2014/main" id="{FB6C06B0-A7B3-074C-9696-38A581F46334}"/>
              </a:ext>
            </a:extLst>
          </p:cNvPr>
          <p:cNvPicPr>
            <a:picLocks noChangeAspect="1"/>
          </p:cNvPicPr>
          <p:nvPr/>
        </p:nvPicPr>
        <p:blipFill>
          <a:blip r:embed="rId3"/>
          <a:stretch>
            <a:fillRect/>
          </a:stretch>
        </p:blipFill>
        <p:spPr>
          <a:xfrm>
            <a:off x="6508239" y="4104253"/>
            <a:ext cx="5085945" cy="2273300"/>
          </a:xfrm>
          <a:prstGeom prst="rect">
            <a:avLst/>
          </a:prstGeom>
        </p:spPr>
      </p:pic>
    </p:spTree>
    <p:extLst>
      <p:ext uri="{BB962C8B-B14F-4D97-AF65-F5344CB8AC3E}">
        <p14:creationId xmlns:p14="http://schemas.microsoft.com/office/powerpoint/2010/main" val="119763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8CFDFA-A989-8740-BF52-8ED763BDDA8E}"/>
              </a:ext>
            </a:extLst>
          </p:cNvPr>
          <p:cNvSpPr txBox="1"/>
          <p:nvPr/>
        </p:nvSpPr>
        <p:spPr>
          <a:xfrm>
            <a:off x="7536427" y="185980"/>
            <a:ext cx="4128632" cy="369332"/>
          </a:xfrm>
          <a:prstGeom prst="rect">
            <a:avLst/>
          </a:prstGeom>
          <a:noFill/>
        </p:spPr>
        <p:txBody>
          <a:bodyPr wrap="square" rtlCol="0">
            <a:spAutoFit/>
          </a:bodyPr>
          <a:lstStyle/>
          <a:p>
            <a:r>
              <a:rPr lang="en-US" dirty="0"/>
              <a:t>Tag 7: Bath-</a:t>
            </a:r>
            <a:r>
              <a:rPr lang="en-US" dirty="0" err="1"/>
              <a:t>faucet,dishwasher</a:t>
            </a:r>
            <a:endParaRPr lang="en-US" dirty="0"/>
          </a:p>
        </p:txBody>
      </p:sp>
      <p:sp>
        <p:nvSpPr>
          <p:cNvPr id="12" name="TextBox 11">
            <a:extLst>
              <a:ext uri="{FF2B5EF4-FFF2-40B4-BE49-F238E27FC236}">
                <a16:creationId xmlns:a16="http://schemas.microsoft.com/office/drawing/2014/main" id="{F39F5A98-6EBA-0240-B5A5-039E5E4F1D21}"/>
              </a:ext>
            </a:extLst>
          </p:cNvPr>
          <p:cNvSpPr txBox="1"/>
          <p:nvPr/>
        </p:nvSpPr>
        <p:spPr>
          <a:xfrm>
            <a:off x="7762495" y="2863933"/>
            <a:ext cx="4114800" cy="646331"/>
          </a:xfrm>
          <a:prstGeom prst="rect">
            <a:avLst/>
          </a:prstGeom>
          <a:noFill/>
        </p:spPr>
        <p:txBody>
          <a:bodyPr wrap="square" rtlCol="0">
            <a:spAutoFit/>
          </a:bodyPr>
          <a:lstStyle/>
          <a:p>
            <a:r>
              <a:rPr lang="en-US" dirty="0"/>
              <a:t>Tag 6:  bath-</a:t>
            </a:r>
            <a:r>
              <a:rPr lang="en-US" dirty="0" err="1"/>
              <a:t>shower,living</a:t>
            </a:r>
            <a:r>
              <a:rPr lang="en-US" dirty="0"/>
              <a:t>-</a:t>
            </a:r>
            <a:r>
              <a:rPr lang="en-US" dirty="0" err="1"/>
              <a:t>chair,dishwasher</a:t>
            </a:r>
            <a:endParaRPr lang="en-US" dirty="0"/>
          </a:p>
        </p:txBody>
      </p:sp>
      <p:pic>
        <p:nvPicPr>
          <p:cNvPr id="13" name="Picture 12">
            <a:extLst>
              <a:ext uri="{FF2B5EF4-FFF2-40B4-BE49-F238E27FC236}">
                <a16:creationId xmlns:a16="http://schemas.microsoft.com/office/drawing/2014/main" id="{5FBB5817-FEF4-5D4A-AE2F-457DA7864F67}"/>
              </a:ext>
            </a:extLst>
          </p:cNvPr>
          <p:cNvPicPr>
            <a:picLocks noChangeAspect="1"/>
          </p:cNvPicPr>
          <p:nvPr/>
        </p:nvPicPr>
        <p:blipFill>
          <a:blip r:embed="rId2"/>
          <a:stretch>
            <a:fillRect/>
          </a:stretch>
        </p:blipFill>
        <p:spPr>
          <a:xfrm>
            <a:off x="0" y="0"/>
            <a:ext cx="7304017" cy="1371600"/>
          </a:xfrm>
          <a:prstGeom prst="rect">
            <a:avLst/>
          </a:prstGeom>
        </p:spPr>
      </p:pic>
      <p:pic>
        <p:nvPicPr>
          <p:cNvPr id="14" name="Picture 13">
            <a:extLst>
              <a:ext uri="{FF2B5EF4-FFF2-40B4-BE49-F238E27FC236}">
                <a16:creationId xmlns:a16="http://schemas.microsoft.com/office/drawing/2014/main" id="{35F9D57E-5C31-7847-A305-1988855A0207}"/>
              </a:ext>
            </a:extLst>
          </p:cNvPr>
          <p:cNvPicPr>
            <a:picLocks noChangeAspect="1"/>
          </p:cNvPicPr>
          <p:nvPr/>
        </p:nvPicPr>
        <p:blipFill>
          <a:blip r:embed="rId3"/>
          <a:stretch>
            <a:fillRect/>
          </a:stretch>
        </p:blipFill>
        <p:spPr>
          <a:xfrm>
            <a:off x="-1" y="2504563"/>
            <a:ext cx="7148015" cy="1282700"/>
          </a:xfrm>
          <a:prstGeom prst="rect">
            <a:avLst/>
          </a:prstGeom>
        </p:spPr>
      </p:pic>
      <p:pic>
        <p:nvPicPr>
          <p:cNvPr id="15" name="Picture 14">
            <a:extLst>
              <a:ext uri="{FF2B5EF4-FFF2-40B4-BE49-F238E27FC236}">
                <a16:creationId xmlns:a16="http://schemas.microsoft.com/office/drawing/2014/main" id="{9EEFA04C-55F0-1940-8698-BEF775A3DB96}"/>
              </a:ext>
            </a:extLst>
          </p:cNvPr>
          <p:cNvPicPr>
            <a:picLocks noChangeAspect="1"/>
          </p:cNvPicPr>
          <p:nvPr/>
        </p:nvPicPr>
        <p:blipFill>
          <a:blip r:embed="rId4"/>
          <a:stretch>
            <a:fillRect/>
          </a:stretch>
        </p:blipFill>
        <p:spPr>
          <a:xfrm>
            <a:off x="0" y="3787263"/>
            <a:ext cx="7148015" cy="1358900"/>
          </a:xfrm>
          <a:prstGeom prst="rect">
            <a:avLst/>
          </a:prstGeom>
        </p:spPr>
      </p:pic>
      <p:pic>
        <p:nvPicPr>
          <p:cNvPr id="16" name="Picture 15">
            <a:extLst>
              <a:ext uri="{FF2B5EF4-FFF2-40B4-BE49-F238E27FC236}">
                <a16:creationId xmlns:a16="http://schemas.microsoft.com/office/drawing/2014/main" id="{EE2802A5-22B4-6241-9632-20FC3D5D6D13}"/>
              </a:ext>
            </a:extLst>
          </p:cNvPr>
          <p:cNvPicPr>
            <a:picLocks noChangeAspect="1"/>
          </p:cNvPicPr>
          <p:nvPr/>
        </p:nvPicPr>
        <p:blipFill>
          <a:blip r:embed="rId5"/>
          <a:stretch>
            <a:fillRect/>
          </a:stretch>
        </p:blipFill>
        <p:spPr>
          <a:xfrm>
            <a:off x="0" y="5146163"/>
            <a:ext cx="7148014" cy="1409700"/>
          </a:xfrm>
          <a:prstGeom prst="rect">
            <a:avLst/>
          </a:prstGeom>
        </p:spPr>
      </p:pic>
    </p:spTree>
    <p:extLst>
      <p:ext uri="{BB962C8B-B14F-4D97-AF65-F5344CB8AC3E}">
        <p14:creationId xmlns:p14="http://schemas.microsoft.com/office/powerpoint/2010/main" val="183896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985B0-52DB-724D-B330-AD8A5E478BA7}"/>
              </a:ext>
            </a:extLst>
          </p:cNvPr>
          <p:cNvPicPr>
            <a:picLocks noChangeAspect="1"/>
          </p:cNvPicPr>
          <p:nvPr/>
        </p:nvPicPr>
        <p:blipFill>
          <a:blip r:embed="rId2"/>
          <a:stretch>
            <a:fillRect/>
          </a:stretch>
        </p:blipFill>
        <p:spPr>
          <a:xfrm>
            <a:off x="0" y="0"/>
            <a:ext cx="6974006" cy="1110397"/>
          </a:xfrm>
          <a:prstGeom prst="rect">
            <a:avLst/>
          </a:prstGeom>
        </p:spPr>
      </p:pic>
      <p:pic>
        <p:nvPicPr>
          <p:cNvPr id="5" name="Picture 4">
            <a:extLst>
              <a:ext uri="{FF2B5EF4-FFF2-40B4-BE49-F238E27FC236}">
                <a16:creationId xmlns:a16="http://schemas.microsoft.com/office/drawing/2014/main" id="{54FDEE86-6798-E14C-BE79-2C0BCC46BDB9}"/>
              </a:ext>
            </a:extLst>
          </p:cNvPr>
          <p:cNvPicPr>
            <a:picLocks noChangeAspect="1"/>
          </p:cNvPicPr>
          <p:nvPr/>
        </p:nvPicPr>
        <p:blipFill>
          <a:blip r:embed="rId3"/>
          <a:stretch>
            <a:fillRect/>
          </a:stretch>
        </p:blipFill>
        <p:spPr>
          <a:xfrm>
            <a:off x="0" y="1110397"/>
            <a:ext cx="6974006" cy="1110397"/>
          </a:xfrm>
          <a:prstGeom prst="rect">
            <a:avLst/>
          </a:prstGeom>
        </p:spPr>
      </p:pic>
      <p:pic>
        <p:nvPicPr>
          <p:cNvPr id="6" name="Picture 5">
            <a:extLst>
              <a:ext uri="{FF2B5EF4-FFF2-40B4-BE49-F238E27FC236}">
                <a16:creationId xmlns:a16="http://schemas.microsoft.com/office/drawing/2014/main" id="{CEB63FD9-798D-404B-84D3-F232B63AF307}"/>
              </a:ext>
            </a:extLst>
          </p:cNvPr>
          <p:cNvPicPr>
            <a:picLocks noChangeAspect="1"/>
          </p:cNvPicPr>
          <p:nvPr/>
        </p:nvPicPr>
        <p:blipFill>
          <a:blip r:embed="rId4"/>
          <a:stretch>
            <a:fillRect/>
          </a:stretch>
        </p:blipFill>
        <p:spPr>
          <a:xfrm>
            <a:off x="0" y="2220795"/>
            <a:ext cx="6974006" cy="923330"/>
          </a:xfrm>
          <a:prstGeom prst="rect">
            <a:avLst/>
          </a:prstGeom>
        </p:spPr>
      </p:pic>
      <p:sp>
        <p:nvSpPr>
          <p:cNvPr id="7" name="TextBox 6">
            <a:extLst>
              <a:ext uri="{FF2B5EF4-FFF2-40B4-BE49-F238E27FC236}">
                <a16:creationId xmlns:a16="http://schemas.microsoft.com/office/drawing/2014/main" id="{55D7F9C3-2E94-B14A-B15A-FC10658A915D}"/>
              </a:ext>
            </a:extLst>
          </p:cNvPr>
          <p:cNvSpPr txBox="1"/>
          <p:nvPr/>
        </p:nvSpPr>
        <p:spPr>
          <a:xfrm>
            <a:off x="7642746" y="368490"/>
            <a:ext cx="3603009" cy="646331"/>
          </a:xfrm>
          <a:prstGeom prst="rect">
            <a:avLst/>
          </a:prstGeom>
          <a:noFill/>
        </p:spPr>
        <p:txBody>
          <a:bodyPr wrap="square" rtlCol="0">
            <a:spAutoFit/>
          </a:bodyPr>
          <a:lstStyle/>
          <a:p>
            <a:r>
              <a:rPr lang="en-US" dirty="0"/>
              <a:t>Tag 5: Living-window, Counters, dishwasher, living-fireplace</a:t>
            </a:r>
          </a:p>
        </p:txBody>
      </p:sp>
      <p:pic>
        <p:nvPicPr>
          <p:cNvPr id="11" name="Picture 10">
            <a:extLst>
              <a:ext uri="{FF2B5EF4-FFF2-40B4-BE49-F238E27FC236}">
                <a16:creationId xmlns:a16="http://schemas.microsoft.com/office/drawing/2014/main" id="{6C42684A-E8A5-8B4B-8CAB-B9ACB25607C0}"/>
              </a:ext>
            </a:extLst>
          </p:cNvPr>
          <p:cNvPicPr>
            <a:picLocks noChangeAspect="1"/>
          </p:cNvPicPr>
          <p:nvPr/>
        </p:nvPicPr>
        <p:blipFill>
          <a:blip r:embed="rId5"/>
          <a:stretch>
            <a:fillRect/>
          </a:stretch>
        </p:blipFill>
        <p:spPr>
          <a:xfrm>
            <a:off x="-3" y="5267481"/>
            <a:ext cx="7113319" cy="914400"/>
          </a:xfrm>
          <a:prstGeom prst="rect">
            <a:avLst/>
          </a:prstGeom>
        </p:spPr>
      </p:pic>
      <p:pic>
        <p:nvPicPr>
          <p:cNvPr id="12" name="Picture 11">
            <a:extLst>
              <a:ext uri="{FF2B5EF4-FFF2-40B4-BE49-F238E27FC236}">
                <a16:creationId xmlns:a16="http://schemas.microsoft.com/office/drawing/2014/main" id="{8ACF2D5D-0440-C341-9FFB-26814C3D9F90}"/>
              </a:ext>
            </a:extLst>
          </p:cNvPr>
          <p:cNvPicPr>
            <a:picLocks noChangeAspect="1"/>
          </p:cNvPicPr>
          <p:nvPr/>
        </p:nvPicPr>
        <p:blipFill>
          <a:blip r:embed="rId6"/>
          <a:stretch>
            <a:fillRect/>
          </a:stretch>
        </p:blipFill>
        <p:spPr>
          <a:xfrm>
            <a:off x="-2" y="4356079"/>
            <a:ext cx="7113319" cy="914400"/>
          </a:xfrm>
          <a:prstGeom prst="rect">
            <a:avLst/>
          </a:prstGeom>
        </p:spPr>
      </p:pic>
      <p:pic>
        <p:nvPicPr>
          <p:cNvPr id="13" name="Picture 12">
            <a:extLst>
              <a:ext uri="{FF2B5EF4-FFF2-40B4-BE49-F238E27FC236}">
                <a16:creationId xmlns:a16="http://schemas.microsoft.com/office/drawing/2014/main" id="{394001D7-82E8-C24B-809F-E4CA26A98FA2}"/>
              </a:ext>
            </a:extLst>
          </p:cNvPr>
          <p:cNvPicPr>
            <a:picLocks noChangeAspect="1"/>
          </p:cNvPicPr>
          <p:nvPr/>
        </p:nvPicPr>
        <p:blipFill>
          <a:blip r:embed="rId7"/>
          <a:stretch>
            <a:fillRect/>
          </a:stretch>
        </p:blipFill>
        <p:spPr>
          <a:xfrm>
            <a:off x="-1" y="3479779"/>
            <a:ext cx="7113319" cy="876300"/>
          </a:xfrm>
          <a:prstGeom prst="rect">
            <a:avLst/>
          </a:prstGeom>
        </p:spPr>
      </p:pic>
      <p:pic>
        <p:nvPicPr>
          <p:cNvPr id="14" name="Picture 13">
            <a:extLst>
              <a:ext uri="{FF2B5EF4-FFF2-40B4-BE49-F238E27FC236}">
                <a16:creationId xmlns:a16="http://schemas.microsoft.com/office/drawing/2014/main" id="{FA7B7480-CFEE-8B40-A7E9-CC7C156976B6}"/>
              </a:ext>
            </a:extLst>
          </p:cNvPr>
          <p:cNvPicPr>
            <a:picLocks noChangeAspect="1"/>
          </p:cNvPicPr>
          <p:nvPr/>
        </p:nvPicPr>
        <p:blipFill>
          <a:blip r:embed="rId8"/>
          <a:stretch>
            <a:fillRect/>
          </a:stretch>
        </p:blipFill>
        <p:spPr>
          <a:xfrm>
            <a:off x="0" y="6150806"/>
            <a:ext cx="7113316" cy="721779"/>
          </a:xfrm>
          <a:prstGeom prst="rect">
            <a:avLst/>
          </a:prstGeom>
        </p:spPr>
      </p:pic>
      <p:sp>
        <p:nvSpPr>
          <p:cNvPr id="15" name="TextBox 14">
            <a:extLst>
              <a:ext uri="{FF2B5EF4-FFF2-40B4-BE49-F238E27FC236}">
                <a16:creationId xmlns:a16="http://schemas.microsoft.com/office/drawing/2014/main" id="{F9EFD3BE-5A50-A146-901F-08F6E8EC0496}"/>
              </a:ext>
            </a:extLst>
          </p:cNvPr>
          <p:cNvSpPr txBox="1"/>
          <p:nvPr/>
        </p:nvSpPr>
        <p:spPr>
          <a:xfrm>
            <a:off x="7897091" y="3823855"/>
            <a:ext cx="3111335" cy="646331"/>
          </a:xfrm>
          <a:prstGeom prst="rect">
            <a:avLst/>
          </a:prstGeom>
          <a:noFill/>
        </p:spPr>
        <p:txBody>
          <a:bodyPr wrap="square" rtlCol="0">
            <a:spAutoFit/>
          </a:bodyPr>
          <a:lstStyle/>
          <a:p>
            <a:r>
              <a:rPr lang="en-US" dirty="0"/>
              <a:t>Tag 4: bath-</a:t>
            </a:r>
            <a:r>
              <a:rPr lang="en-US" dirty="0" err="1"/>
              <a:t>storage,living</a:t>
            </a:r>
            <a:r>
              <a:rPr lang="en-US" dirty="0"/>
              <a:t> </a:t>
            </a:r>
            <a:r>
              <a:rPr lang="en-US" dirty="0" err="1"/>
              <a:t>chair,living</a:t>
            </a:r>
            <a:r>
              <a:rPr lang="en-US" dirty="0"/>
              <a:t>-window, sink</a:t>
            </a:r>
          </a:p>
        </p:txBody>
      </p:sp>
    </p:spTree>
    <p:extLst>
      <p:ext uri="{BB962C8B-B14F-4D97-AF65-F5344CB8AC3E}">
        <p14:creationId xmlns:p14="http://schemas.microsoft.com/office/powerpoint/2010/main" val="244610282"/>
      </p:ext>
    </p:extLst>
  </p:cSld>
  <p:clrMapOvr>
    <a:masterClrMapping/>
  </p:clrMapOvr>
</p:sld>
</file>

<file path=ppt/theme/theme1.xml><?xml version="1.0" encoding="utf-8"?>
<a:theme xmlns:a="http://schemas.openxmlformats.org/drawingml/2006/main" name="Atlas">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29B3952A-A5A2-4E72-A5C9-A88B41734E04}"/>
    </a:ext>
  </a:extLst>
</a:theme>
</file>

<file path=docProps/app.xml><?xml version="1.0" encoding="utf-8"?>
<Properties xmlns="http://schemas.openxmlformats.org/officeDocument/2006/extended-properties" xmlns:vt="http://schemas.openxmlformats.org/officeDocument/2006/docPropsVTypes">
  <Template>{B6F4CED1-2340-B34D-BC49-4E3013FD14A1}tf16401369</Template>
  <TotalTime>2657</TotalTime>
  <Words>596</Words>
  <Application>Microsoft Macintosh PowerPoint</Application>
  <PresentationFormat>Widescreen</PresentationFormat>
  <Paragraphs>76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 Light</vt:lpstr>
      <vt:lpstr>Rockwell</vt:lpstr>
      <vt:lpstr>Wingdings</vt:lpstr>
      <vt:lpstr>Atlas</vt:lpstr>
      <vt:lpstr>Homezilla : Attracting buyers through better photos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srigupta03@outlook.com</dc:creator>
  <cp:lastModifiedBy>srigupta03@outlook.com</cp:lastModifiedBy>
  <cp:revision>34</cp:revision>
  <dcterms:created xsi:type="dcterms:W3CDTF">2018-11-25T02:59:14Z</dcterms:created>
  <dcterms:modified xsi:type="dcterms:W3CDTF">2018-11-26T23:16:15Z</dcterms:modified>
</cp:coreProperties>
</file>